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327" r:id="rId2"/>
    <p:sldId id="275" r:id="rId3"/>
    <p:sldId id="257" r:id="rId4"/>
    <p:sldId id="261" r:id="rId5"/>
    <p:sldId id="283" r:id="rId6"/>
    <p:sldId id="260" r:id="rId7"/>
    <p:sldId id="278" r:id="rId8"/>
    <p:sldId id="279" r:id="rId9"/>
    <p:sldId id="306" r:id="rId10"/>
    <p:sldId id="258" r:id="rId11"/>
    <p:sldId id="262" r:id="rId12"/>
    <p:sldId id="305" r:id="rId13"/>
    <p:sldId id="309" r:id="rId14"/>
    <p:sldId id="308" r:id="rId15"/>
    <p:sldId id="259" r:id="rId16"/>
    <p:sldId id="325" r:id="rId17"/>
    <p:sldId id="289" r:id="rId18"/>
    <p:sldId id="266" r:id="rId19"/>
    <p:sldId id="324" r:id="rId20"/>
    <p:sldId id="326" r:id="rId21"/>
    <p:sldId id="295" r:id="rId22"/>
    <p:sldId id="296" r:id="rId23"/>
    <p:sldId id="297" r:id="rId24"/>
    <p:sldId id="300" r:id="rId25"/>
    <p:sldId id="315" r:id="rId26"/>
    <p:sldId id="317" r:id="rId27"/>
    <p:sldId id="29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91"/>
    <p:restoredTop sz="94576"/>
  </p:normalViewPr>
  <p:slideViewPr>
    <p:cSldViewPr snapToGrid="0" snapToObjects="1">
      <p:cViewPr>
        <p:scale>
          <a:sx n="121" d="100"/>
          <a:sy n="121" d="100"/>
        </p:scale>
        <p:origin x="-32" y="-9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30439F-F38C-9F45-9589-270D2CAD05A5}" type="datetimeFigureOut">
              <a:rPr lang="en-US" smtClean="0"/>
              <a:t>7/21/19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0C5377-3DBE-F346-B1A4-A0AF90455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36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Conceivable that poor access among people at highest risk for mortality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C5377-3DBE-F346-B1A4-A0AF9045509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106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B28-4A44-BD44-9E91-467260D58685}" type="datetimeFigureOut">
              <a:rPr lang="en-US" smtClean="0"/>
              <a:t>7/21/19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7C61-6A47-274E-B7C7-AFB585D95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045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B28-4A44-BD44-9E91-467260D58685}" type="datetimeFigureOut">
              <a:rPr lang="en-US" smtClean="0"/>
              <a:t>7/21/19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7C61-6A47-274E-B7C7-AFB585D95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239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B28-4A44-BD44-9E91-467260D58685}" type="datetimeFigureOut">
              <a:rPr lang="en-US" smtClean="0"/>
              <a:t>7/21/19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7C61-6A47-274E-B7C7-AFB585D95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570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B28-4A44-BD44-9E91-467260D58685}" type="datetimeFigureOut">
              <a:rPr lang="en-US" smtClean="0"/>
              <a:t>7/21/19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7C61-6A47-274E-B7C7-AFB585D95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008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B28-4A44-BD44-9E91-467260D58685}" type="datetimeFigureOut">
              <a:rPr lang="en-US" smtClean="0"/>
              <a:t>7/21/19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7C61-6A47-274E-B7C7-AFB585D95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618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B28-4A44-BD44-9E91-467260D58685}" type="datetimeFigureOut">
              <a:rPr lang="en-US" smtClean="0"/>
              <a:t>7/21/19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7C61-6A47-274E-B7C7-AFB585D95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14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B28-4A44-BD44-9E91-467260D58685}" type="datetimeFigureOut">
              <a:rPr lang="en-US" smtClean="0"/>
              <a:t>7/21/19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7C61-6A47-274E-B7C7-AFB585D95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602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B28-4A44-BD44-9E91-467260D58685}" type="datetimeFigureOut">
              <a:rPr lang="en-US" smtClean="0"/>
              <a:t>7/21/19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7C61-6A47-274E-B7C7-AFB585D95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20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B28-4A44-BD44-9E91-467260D58685}" type="datetimeFigureOut">
              <a:rPr lang="en-US" smtClean="0"/>
              <a:t>7/21/19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7C61-6A47-274E-B7C7-AFB585D95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862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B28-4A44-BD44-9E91-467260D58685}" type="datetimeFigureOut">
              <a:rPr lang="en-US" smtClean="0"/>
              <a:t>7/21/19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7C61-6A47-274E-B7C7-AFB585D95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384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B28-4A44-BD44-9E91-467260D58685}" type="datetimeFigureOut">
              <a:rPr lang="en-US" smtClean="0"/>
              <a:t>7/21/19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7C61-6A47-274E-B7C7-AFB585D95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534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8EB28-4A44-BD44-9E91-467260D58685}" type="datetimeFigureOut">
              <a:rPr lang="en-US" smtClean="0"/>
              <a:t>7/21/19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D7C61-6A47-274E-B7C7-AFB585D95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479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Why Quality Matters in ART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Charles B. Holmes, MD, MPH</a:t>
            </a:r>
          </a:p>
          <a:p>
            <a:pPr marL="0" indent="0">
              <a:buNone/>
            </a:pPr>
            <a:r>
              <a:rPr lang="en-US" dirty="0" smtClean="0"/>
              <a:t>Georgetown University Center for Global Health Practice </a:t>
            </a:r>
            <a:r>
              <a:rPr lang="en-US" smtClean="0"/>
              <a:t>and Impact &amp;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Johns Hopkins School of Medicine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#</a:t>
            </a:r>
            <a:r>
              <a:rPr lang="en-US" dirty="0">
                <a:solidFill>
                  <a:srgbClr val="FF0000"/>
                </a:solidFill>
              </a:rPr>
              <a:t>IAS2019 </a:t>
            </a:r>
            <a:r>
              <a:rPr lang="en-US" dirty="0" smtClean="0"/>
              <a:t>Satellite: Addressing </a:t>
            </a:r>
            <a:r>
              <a:rPr lang="en-US" dirty="0"/>
              <a:t>the quality gap within HIV </a:t>
            </a:r>
            <a:r>
              <a:rPr lang="en-US" dirty="0" err="1"/>
              <a:t>programmes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9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Access?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Is our treatment scale-up slowing down?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583917" y="64533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227" y="2394592"/>
            <a:ext cx="9209690" cy="4428092"/>
          </a:xfrm>
          <a:prstGeom prst="rect">
            <a:avLst/>
          </a:prstGeom>
        </p:spPr>
      </p:pic>
      <p:cxnSp>
        <p:nvCxnSpPr>
          <p:cNvPr id="9" name="Elbow Connector 8"/>
          <p:cNvCxnSpPr/>
          <p:nvPr/>
        </p:nvCxnSpPr>
        <p:spPr>
          <a:xfrm>
            <a:off x="9606455" y="4529959"/>
            <a:ext cx="388883" cy="304800"/>
          </a:xfrm>
          <a:prstGeom prst="bentConnector3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938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016" y="365125"/>
            <a:ext cx="10515600" cy="1325563"/>
          </a:xfrm>
        </p:spPr>
        <p:txBody>
          <a:bodyPr/>
          <a:lstStyle/>
          <a:p>
            <a:r>
              <a:rPr lang="en-US" dirty="0" smtClean="0"/>
              <a:t>Access?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28016" y="1804718"/>
            <a:ext cx="3964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Treatment scale-up is continuing </a:t>
            </a:r>
            <a:r>
              <a:rPr lang="en-US" dirty="0" smtClean="0"/>
              <a:t>apace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64209" y="667462"/>
            <a:ext cx="4336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But maybe we’re </a:t>
            </a:r>
            <a:r>
              <a:rPr lang="en-US" b="1" dirty="0" smtClean="0"/>
              <a:t>differentially missing </a:t>
            </a:r>
            <a:r>
              <a:rPr lang="en-US" dirty="0" smtClean="0"/>
              <a:t>sub-groups with higher mortality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583917" y="6453352"/>
            <a:ext cx="1499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UNAIDS, 2019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93" y="2350966"/>
            <a:ext cx="6240591" cy="28655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367" y="1707900"/>
            <a:ext cx="4393324" cy="20758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209" y="3898044"/>
            <a:ext cx="4307893" cy="26368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077062" y="2279275"/>
            <a:ext cx="8808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/>
              <a:t>Children</a:t>
            </a:r>
            <a:endParaRPr lang="en-US" sz="1600"/>
          </a:p>
        </p:txBody>
      </p:sp>
      <p:sp>
        <p:nvSpPr>
          <p:cNvPr id="13" name="TextBox 12"/>
          <p:cNvSpPr txBox="1"/>
          <p:nvPr/>
        </p:nvSpPr>
        <p:spPr>
          <a:xfrm>
            <a:off x="9433313" y="4148912"/>
            <a:ext cx="11780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Sex workers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753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Upstream quality affects downstream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67667"/>
            <a:ext cx="10515600" cy="4351338"/>
          </a:xfrm>
        </p:spPr>
        <p:txBody>
          <a:bodyPr/>
          <a:lstStyle/>
          <a:p>
            <a:r>
              <a:rPr lang="en-US" dirty="0" smtClean="0"/>
              <a:t>If we’re differentially “missing” individuals at high risk for mortality, we have an upstream </a:t>
            </a:r>
            <a:r>
              <a:rPr lang="en-US" b="1" dirty="0" smtClean="0"/>
              <a:t>quality</a:t>
            </a:r>
            <a:r>
              <a:rPr lang="en-US" dirty="0" smtClean="0"/>
              <a:t> problem</a:t>
            </a:r>
          </a:p>
          <a:p>
            <a:r>
              <a:rPr lang="en-US" dirty="0" smtClean="0"/>
              <a:t>It could be that existing testing programs are settling for numbers or yield, but not effectively reaching the highest risk individuals (a </a:t>
            </a:r>
            <a:r>
              <a:rPr lang="en-US" b="1" dirty="0" smtClean="0"/>
              <a:t>quality issue in testing program</a:t>
            </a:r>
            <a:r>
              <a:rPr lang="en-US" dirty="0" smtClean="0"/>
              <a:t>)</a:t>
            </a:r>
          </a:p>
          <a:p>
            <a:r>
              <a:rPr lang="en-US" dirty="0" smtClean="0"/>
              <a:t>It could also be that the services for </a:t>
            </a:r>
            <a:r>
              <a:rPr lang="en-US" dirty="0" smtClean="0">
                <a:solidFill>
                  <a:srgbClr val="FF0000"/>
                </a:solidFill>
              </a:rPr>
              <a:t>FSW</a:t>
            </a:r>
            <a:r>
              <a:rPr lang="en-US" dirty="0" smtClean="0"/>
              <a:t> or for </a:t>
            </a:r>
            <a:r>
              <a:rPr lang="en-US" dirty="0" smtClean="0">
                <a:solidFill>
                  <a:srgbClr val="FF0000"/>
                </a:solidFill>
              </a:rPr>
              <a:t>children</a:t>
            </a:r>
            <a:r>
              <a:rPr lang="en-US" dirty="0" smtClean="0"/>
              <a:t> are insufficiently person-centered and do not retain people in care (</a:t>
            </a:r>
            <a:r>
              <a:rPr lang="en-US" b="1" dirty="0" smtClean="0"/>
              <a:t>a quality issue in the care delivery program</a:t>
            </a:r>
            <a:r>
              <a:rPr lang="en-US" dirty="0" smtClean="0"/>
              <a:t>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From </a:t>
            </a:r>
            <a:r>
              <a:rPr lang="en-US" dirty="0">
                <a:solidFill>
                  <a:srgbClr val="FF0000"/>
                </a:solidFill>
              </a:rPr>
              <a:t>a public health perspective, ACCESS </a:t>
            </a:r>
            <a:r>
              <a:rPr lang="en-US" dirty="0" smtClean="0">
                <a:solidFill>
                  <a:srgbClr val="FF0000"/>
                </a:solidFill>
              </a:rPr>
              <a:t>at any step of the cascade is </a:t>
            </a:r>
            <a:r>
              <a:rPr lang="en-US" dirty="0">
                <a:solidFill>
                  <a:srgbClr val="FF0000"/>
                </a:solidFill>
              </a:rPr>
              <a:t>a </a:t>
            </a:r>
            <a:r>
              <a:rPr lang="en-US" dirty="0" smtClean="0">
                <a:solidFill>
                  <a:srgbClr val="FF0000"/>
                </a:solidFill>
              </a:rPr>
              <a:t>partly a function </a:t>
            </a:r>
            <a:r>
              <a:rPr lang="en-US" dirty="0">
                <a:solidFill>
                  <a:srgbClr val="FF0000"/>
                </a:solidFill>
              </a:rPr>
              <a:t>of </a:t>
            </a:r>
            <a:r>
              <a:rPr lang="en-US" b="1" dirty="0">
                <a:solidFill>
                  <a:srgbClr val="FF0000"/>
                </a:solidFill>
              </a:rPr>
              <a:t>upstream </a:t>
            </a:r>
            <a:r>
              <a:rPr lang="en-US" b="1" dirty="0" smtClean="0">
                <a:solidFill>
                  <a:srgbClr val="FF0000"/>
                </a:solidFill>
              </a:rPr>
              <a:t>QUALITY and ACCESS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65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Access x </a:t>
            </a:r>
            <a:r>
              <a:rPr lang="en-US" dirty="0"/>
              <a:t>Q</a:t>
            </a:r>
            <a:r>
              <a:rPr lang="en-US" dirty="0" smtClean="0"/>
              <a:t>uality </a:t>
            </a:r>
            <a:r>
              <a:rPr lang="en-US" dirty="0" smtClean="0"/>
              <a:t>= </a:t>
            </a:r>
            <a:r>
              <a:rPr lang="en-US" dirty="0" smtClean="0"/>
              <a:t>Impact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37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Upstream quality affects access and impact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99943" y="3561114"/>
            <a:ext cx="17283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Access </a:t>
            </a:r>
            <a:r>
              <a:rPr lang="en-US" dirty="0"/>
              <a:t>x </a:t>
            </a:r>
            <a:r>
              <a:rPr lang="en-US" b="1" dirty="0"/>
              <a:t>quality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57684" y="2613314"/>
            <a:ext cx="42526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Access </a:t>
            </a:r>
            <a:r>
              <a:rPr lang="en-US" dirty="0"/>
              <a:t>x </a:t>
            </a:r>
            <a:r>
              <a:rPr lang="en-US" b="1" dirty="0" smtClean="0"/>
              <a:t>quality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6294863" y="5102341"/>
            <a:ext cx="1675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Access </a:t>
            </a:r>
            <a:r>
              <a:rPr lang="en-US" dirty="0"/>
              <a:t>x </a:t>
            </a:r>
            <a:r>
              <a:rPr lang="en-US" b="1" dirty="0"/>
              <a:t>quality</a:t>
            </a:r>
          </a:p>
        </p:txBody>
      </p:sp>
      <p:sp>
        <p:nvSpPr>
          <p:cNvPr id="9" name="Rectangle 8"/>
          <p:cNvSpPr/>
          <p:nvPr/>
        </p:nvSpPr>
        <p:spPr>
          <a:xfrm>
            <a:off x="8054747" y="5961767"/>
            <a:ext cx="1728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Access </a:t>
            </a:r>
            <a:r>
              <a:rPr lang="en-US" dirty="0"/>
              <a:t>x </a:t>
            </a:r>
            <a:r>
              <a:rPr lang="en-US" b="1" dirty="0"/>
              <a:t>quality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878784" y="6488668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</a:t>
            </a:r>
            <a:r>
              <a:rPr lang="en-US" b="1" u="sng" dirty="0" smtClean="0"/>
              <a:t>Impact</a:t>
            </a:r>
            <a:endParaRPr lang="en-US" b="1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6550975" y="4796887"/>
            <a:ext cx="1122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Retention</a:t>
            </a:r>
            <a:endParaRPr lang="en-US" b="1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7739738" y="5612732"/>
            <a:ext cx="2383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 smtClean="0"/>
              <a:t>Virological</a:t>
            </a:r>
            <a:r>
              <a:rPr lang="en-US" b="1" u="sng" dirty="0" smtClean="0"/>
              <a:t> suppression</a:t>
            </a:r>
            <a:endParaRPr lang="en-US" b="1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2132586" y="3243309"/>
            <a:ext cx="3263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Linkage and treatment initiation</a:t>
            </a:r>
            <a:endParaRPr lang="en-US" b="1" u="sng" dirty="0"/>
          </a:p>
        </p:txBody>
      </p:sp>
      <p:sp>
        <p:nvSpPr>
          <p:cNvPr id="18" name="Rectangle 17"/>
          <p:cNvSpPr/>
          <p:nvPr/>
        </p:nvSpPr>
        <p:spPr>
          <a:xfrm>
            <a:off x="4463000" y="4420190"/>
            <a:ext cx="1728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Access </a:t>
            </a:r>
            <a:r>
              <a:rPr lang="en-US" dirty="0"/>
              <a:t>x </a:t>
            </a:r>
            <a:r>
              <a:rPr lang="en-US" b="1" dirty="0"/>
              <a:t>quality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38904" y="4075659"/>
            <a:ext cx="2412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Advanced care package</a:t>
            </a:r>
            <a:endParaRPr lang="en-US" b="1" u="sng" dirty="0"/>
          </a:p>
        </p:txBody>
      </p:sp>
      <p:sp>
        <p:nvSpPr>
          <p:cNvPr id="3" name="Left Arrow 2"/>
          <p:cNvSpPr/>
          <p:nvPr/>
        </p:nvSpPr>
        <p:spPr>
          <a:xfrm>
            <a:off x="3743789" y="2582071"/>
            <a:ext cx="2054041" cy="4146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93908" y="2413665"/>
            <a:ext cx="518160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Better upstream </a:t>
            </a:r>
            <a:r>
              <a:rPr lang="en-US" b="1" u="sng" dirty="0" smtClean="0"/>
              <a:t>quality</a:t>
            </a:r>
            <a:r>
              <a:rPr lang="en-US" dirty="0" smtClean="0"/>
              <a:t> in testing programs (e.g., not overlooking those at greatest risk for mortality - or transmission)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16" name="Left Arrow 15"/>
          <p:cNvSpPr/>
          <p:nvPr/>
        </p:nvSpPr>
        <p:spPr>
          <a:xfrm rot="6849567">
            <a:off x="1977271" y="4369400"/>
            <a:ext cx="1217057" cy="34689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47375" y="5317577"/>
            <a:ext cx="4276848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s-IS" dirty="0" smtClean="0"/>
              <a:t>…r</a:t>
            </a:r>
            <a:r>
              <a:rPr lang="en-US" dirty="0" err="1" smtClean="0"/>
              <a:t>esults</a:t>
            </a:r>
            <a:r>
              <a:rPr lang="en-US" dirty="0" smtClean="0"/>
              <a:t> in greater </a:t>
            </a:r>
            <a:r>
              <a:rPr lang="en-US" b="1" dirty="0" smtClean="0"/>
              <a:t>access to/utilization of</a:t>
            </a:r>
            <a:r>
              <a:rPr lang="en-US" dirty="0" smtClean="0"/>
              <a:t> </a:t>
            </a:r>
            <a:r>
              <a:rPr lang="en-US" dirty="0" smtClean="0"/>
              <a:t>HIV care </a:t>
            </a:r>
            <a:r>
              <a:rPr lang="en-US" dirty="0" smtClean="0"/>
              <a:t>and treatment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424342">
            <a:off x="6826879" y="4203511"/>
            <a:ext cx="3011873" cy="64633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And so on throughout the cascade</a:t>
            </a:r>
            <a:endParaRPr lang="en-US" dirty="0"/>
          </a:p>
        </p:txBody>
      </p:sp>
      <p:sp>
        <p:nvSpPr>
          <p:cNvPr id="21" name="Left Arrow 20"/>
          <p:cNvSpPr/>
          <p:nvPr/>
        </p:nvSpPr>
        <p:spPr>
          <a:xfrm rot="12270809">
            <a:off x="9845488" y="5089047"/>
            <a:ext cx="538335" cy="36472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92186" y="1440680"/>
            <a:ext cx="1228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Prevention</a:t>
            </a:r>
            <a:endParaRPr lang="en-US" b="1" u="sng" dirty="0"/>
          </a:p>
        </p:txBody>
      </p:sp>
      <p:sp>
        <p:nvSpPr>
          <p:cNvPr id="25" name="Rectangle 24"/>
          <p:cNvSpPr/>
          <p:nvPr/>
        </p:nvSpPr>
        <p:spPr>
          <a:xfrm>
            <a:off x="-275163" y="1810012"/>
            <a:ext cx="32346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Access </a:t>
            </a:r>
            <a:r>
              <a:rPr lang="en-US" dirty="0"/>
              <a:t>x </a:t>
            </a:r>
            <a:r>
              <a:rPr lang="en-US" b="1" dirty="0" smtClean="0"/>
              <a:t>quality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964108" y="2286166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Testing</a:t>
            </a:r>
            <a:endParaRPr lang="en-US" b="1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1313793" y="6474372"/>
            <a:ext cx="7888313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Quality upstream in the public health cascade </a:t>
            </a:r>
            <a:r>
              <a:rPr lang="en-US" dirty="0" smtClean="0"/>
              <a:t>contributes to later </a:t>
            </a:r>
            <a:r>
              <a:rPr lang="en-US" dirty="0"/>
              <a:t>access to service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775" y="5664493"/>
            <a:ext cx="1786110" cy="85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81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 animBg="1"/>
      <p:bldP spid="4" grpId="0" animBg="1"/>
      <p:bldP spid="16" grpId="0" animBg="1"/>
      <p:bldP spid="17" grpId="0" animBg="1"/>
      <p:bldP spid="5" grpId="0" animBg="1"/>
      <p:bldP spid="2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655" y="788982"/>
            <a:ext cx="9491635" cy="536277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3172" y="262758"/>
            <a:ext cx="10870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Mortality due to poor quality versus non-</a:t>
            </a:r>
            <a:r>
              <a:rPr lang="en-US" sz="2400" dirty="0" err="1"/>
              <a:t>utilisation</a:t>
            </a:r>
            <a:r>
              <a:rPr lang="en-US" sz="2400" dirty="0"/>
              <a:t> of health care by condition type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06455" y="6488668"/>
            <a:ext cx="2318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Kruk et al, Lancet 2018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43449" y="2469931"/>
            <a:ext cx="49188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5 million </a:t>
            </a:r>
            <a:r>
              <a:rPr lang="en-US" sz="3200" smtClean="0"/>
              <a:t>‘excess’ deaths due to poor quality care in LMIC in 2016</a:t>
            </a:r>
            <a:endParaRPr lang="en-US" sz="3200"/>
          </a:p>
        </p:txBody>
      </p:sp>
      <p:sp>
        <p:nvSpPr>
          <p:cNvPr id="6" name="Oval 5"/>
          <p:cNvSpPr/>
          <p:nvPr/>
        </p:nvSpPr>
        <p:spPr>
          <a:xfrm>
            <a:off x="2427889" y="3100553"/>
            <a:ext cx="2354317" cy="441434"/>
          </a:xfrm>
          <a:prstGeom prst="ellipse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470655" y="641131"/>
            <a:ext cx="9491635" cy="609600"/>
          </a:xfrm>
          <a:prstGeom prst="ellipse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05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221" y="2687911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What do quality HIV services look like?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97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8166"/>
            <a:ext cx="4669221" cy="6561251"/>
          </a:xfrm>
          <a:prstGeom prst="rect">
            <a:avLst/>
          </a:prstGeom>
        </p:spPr>
      </p:pic>
      <p:pic>
        <p:nvPicPr>
          <p:cNvPr id="9" name="Content Placeholder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369" y="451156"/>
            <a:ext cx="3832769" cy="58481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382478" y="6488668"/>
            <a:ext cx="4809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WHO Technical Brief on Quality of HIV Care, 2019</a:t>
            </a:r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6905297" y="1765738"/>
            <a:ext cx="58857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905297" y="2165131"/>
            <a:ext cx="283779" cy="52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905297" y="2617076"/>
            <a:ext cx="966951" cy="52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905297" y="3636579"/>
            <a:ext cx="283779" cy="52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905297" y="4046483"/>
            <a:ext cx="588579" cy="157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905297" y="4861035"/>
            <a:ext cx="683172" cy="52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894786" y="5665076"/>
            <a:ext cx="599090" cy="52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48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-89429"/>
            <a:ext cx="10470931" cy="197078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“Quality </a:t>
            </a:r>
            <a:r>
              <a:rPr lang="en-US" dirty="0"/>
              <a:t>HIV services </a:t>
            </a:r>
            <a:r>
              <a:rPr lang="en-US" dirty="0" smtClean="0"/>
              <a:t>span </a:t>
            </a:r>
            <a:r>
              <a:rPr lang="en-US" dirty="0"/>
              <a:t>not only clinical, but health systems and other service delivery components and settings across cascades of HIV prevention, care and treatment services as well as maternal, newborn and child health</a:t>
            </a:r>
            <a:r>
              <a:rPr lang="en-US" dirty="0" smtClean="0"/>
              <a:t>.”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108" y="1953454"/>
            <a:ext cx="7103544" cy="45352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2478" y="6488668"/>
            <a:ext cx="4809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WHO Technical Brief on Quality of HIV Care, 2019</a:t>
            </a:r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6316717" y="3783725"/>
            <a:ext cx="3216166" cy="43092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316717" y="2338974"/>
            <a:ext cx="3216166" cy="33065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316717" y="5255172"/>
            <a:ext cx="3216166" cy="40422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2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557" y="1825625"/>
            <a:ext cx="7844885" cy="4351338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WHO: Enablers of Quality HIV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67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is impact achieved? </a:t>
            </a:r>
          </a:p>
          <a:p>
            <a:r>
              <a:rPr lang="en-US" dirty="0" smtClean="0"/>
              <a:t>Elements of quality HIV services </a:t>
            </a:r>
          </a:p>
          <a:p>
            <a:pPr lvl="1"/>
            <a:r>
              <a:rPr lang="en-US" dirty="0" smtClean="0"/>
              <a:t> New WHO Quality Technical Brief</a:t>
            </a:r>
          </a:p>
          <a:p>
            <a:r>
              <a:rPr lang="en-US" dirty="0" smtClean="0"/>
              <a:t>Ensuring care is people-centered- measuring the patient experience</a:t>
            </a:r>
          </a:p>
          <a:p>
            <a:r>
              <a:rPr lang="en-US" dirty="0" smtClean="0"/>
              <a:t>The link between quality care and drug resistance</a:t>
            </a:r>
          </a:p>
          <a:p>
            <a:r>
              <a:rPr lang="en-US" dirty="0" smtClean="0"/>
              <a:t>Conclusions</a:t>
            </a:r>
          </a:p>
          <a:p>
            <a:endParaRPr lang="en-US" dirty="0"/>
          </a:p>
        </p:txBody>
      </p:sp>
      <p:sp>
        <p:nvSpPr>
          <p:cNvPr id="4" name="5-Point Star 3"/>
          <p:cNvSpPr/>
          <p:nvPr/>
        </p:nvSpPr>
        <p:spPr>
          <a:xfrm>
            <a:off x="1177160" y="2816773"/>
            <a:ext cx="420412" cy="336332"/>
          </a:xfrm>
          <a:prstGeom prst="star5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28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How do we ensure delivery of people-centered </a:t>
            </a:r>
            <a:r>
              <a:rPr lang="en-US" dirty="0"/>
              <a:t>quality health </a:t>
            </a:r>
            <a:r>
              <a:rPr lang="en-US" dirty="0" smtClean="0"/>
              <a:t>services?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53981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“Health </a:t>
            </a:r>
            <a:r>
              <a:rPr lang="en-US" dirty="0"/>
              <a:t>systems should measure and report what matters most to people, such as competent care, user experience, health outcomes, and confidence in the </a:t>
            </a:r>
            <a:r>
              <a:rPr lang="en-US" dirty="0" smtClean="0"/>
              <a:t>system”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- Lancet Commission on Quality Health Systems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873095" y="6311900"/>
            <a:ext cx="2318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Kruk et al, Lancet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84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1AEB8A9-B768-4E30-BA55-D919E66873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001" y="-2"/>
            <a:ext cx="4069936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987" y="640080"/>
            <a:ext cx="3245908" cy="5613236"/>
          </a:xfrm>
        </p:spPr>
        <p:txBody>
          <a:bodyPr anchor="ctr">
            <a:normAutofit/>
          </a:bodyPr>
          <a:lstStyle/>
          <a:p>
            <a:r>
              <a:rPr lang="en-US" sz="3700" dirty="0">
                <a:solidFill>
                  <a:srgbClr val="FFFFFF"/>
                </a:solidFill>
              </a:rPr>
              <a:t>Understanding </a:t>
            </a:r>
            <a:r>
              <a:rPr lang="en-US" sz="3700" dirty="0" smtClean="0">
                <a:solidFill>
                  <a:srgbClr val="FFFFFF"/>
                </a:solidFill>
              </a:rPr>
              <a:t>patient preferences </a:t>
            </a:r>
            <a:r>
              <a:rPr lang="en-US" sz="3700" dirty="0">
                <a:solidFill>
                  <a:srgbClr val="FFFFFF"/>
                </a:solidFill>
              </a:rPr>
              <a:t>is </a:t>
            </a:r>
            <a:r>
              <a:rPr lang="en-US" sz="3700" dirty="0" smtClean="0">
                <a:solidFill>
                  <a:srgbClr val="FFFFFF"/>
                </a:solidFill>
              </a:rPr>
              <a:t>an important part of ensuring </a:t>
            </a:r>
            <a:r>
              <a:rPr lang="en-US" sz="3700" b="1" dirty="0" smtClean="0">
                <a:solidFill>
                  <a:srgbClr val="FFFFFF"/>
                </a:solidFill>
              </a:rPr>
              <a:t>people-centered care</a:t>
            </a:r>
            <a:r>
              <a:rPr lang="en-US" sz="3700" dirty="0">
                <a:solidFill>
                  <a:srgbClr val="FFFFFF"/>
                </a:solidFill>
              </a:rPr>
              <a:t> </a:t>
            </a:r>
            <a:r>
              <a:rPr lang="en-US" sz="3700" dirty="0" smtClean="0">
                <a:solidFill>
                  <a:srgbClr val="FFFFFF"/>
                </a:solidFill>
              </a:rPr>
              <a:t>&amp;quality service delivery</a:t>
            </a:r>
            <a:endParaRPr lang="en-US" sz="37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818" y="640082"/>
            <a:ext cx="6848715" cy="2484884"/>
          </a:xfrm>
        </p:spPr>
        <p:txBody>
          <a:bodyPr anchor="ctr">
            <a:noAutofit/>
          </a:bodyPr>
          <a:lstStyle/>
          <a:p>
            <a:r>
              <a:rPr lang="en-US" sz="1600" dirty="0"/>
              <a:t>This can be done broadly, </a:t>
            </a:r>
            <a:r>
              <a:rPr lang="en-US" sz="1600" b="1" dirty="0"/>
              <a:t>or among enriched sub-sets of patients </a:t>
            </a:r>
          </a:p>
          <a:p>
            <a:r>
              <a:rPr lang="en-US" sz="1600" dirty="0" smtClean="0"/>
              <a:t>Study conducted in </a:t>
            </a:r>
            <a:r>
              <a:rPr lang="en-US" sz="1600" dirty="0"/>
              <a:t>Zambia </a:t>
            </a:r>
            <a:r>
              <a:rPr lang="en-US" sz="1600" dirty="0" smtClean="0"/>
              <a:t>to </a:t>
            </a:r>
            <a:r>
              <a:rPr lang="en-US" sz="1600" dirty="0"/>
              <a:t>better understand the health systems </a:t>
            </a:r>
            <a:r>
              <a:rPr lang="en-US" sz="1600" b="1" dirty="0"/>
              <a:t>preferences of those who had disengaged from care</a:t>
            </a:r>
            <a:r>
              <a:rPr lang="en-US" sz="1600" dirty="0"/>
              <a:t> </a:t>
            </a:r>
            <a:r>
              <a:rPr lang="en-US" sz="1600" dirty="0" smtClean="0"/>
              <a:t>- </a:t>
            </a:r>
            <a:r>
              <a:rPr lang="en-US" sz="1600" dirty="0"/>
              <a:t>with the </a:t>
            </a:r>
            <a:r>
              <a:rPr lang="en-US" sz="1600" b="1" dirty="0"/>
              <a:t>goal of adjusting elements of the health system to better accommodate their needs and improve quality</a:t>
            </a:r>
          </a:p>
          <a:p>
            <a:r>
              <a:rPr lang="en-US" sz="1600" dirty="0"/>
              <a:t>Sought a </a:t>
            </a:r>
            <a:r>
              <a:rPr lang="en-US" sz="1600" b="1" dirty="0"/>
              <a:t>random sample of HIV patients who were lost to follow-up </a:t>
            </a:r>
            <a:r>
              <a:rPr lang="en-US" sz="1600" dirty="0" smtClean="0"/>
              <a:t>from </a:t>
            </a:r>
            <a:r>
              <a:rPr lang="en-US" sz="1600" dirty="0"/>
              <a:t>treatment facilities in Lusaka Province, Zambia.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97" y="3645171"/>
            <a:ext cx="6894236" cy="21544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77529" y="6504428"/>
            <a:ext cx="2514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Zanolini</a:t>
            </a:r>
            <a:r>
              <a:rPr lang="en-US" dirty="0" smtClean="0"/>
              <a:t>, PLOS Med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32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Preferences for HIV care among the lost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040C8372-19AC-4D03-A1E9-554059E50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r>
              <a:rPr lang="en-US" sz="1800" dirty="0" smtClean="0"/>
              <a:t>Survey offered to </a:t>
            </a:r>
            <a:r>
              <a:rPr lang="en-US" sz="1800" dirty="0"/>
              <a:t>385 </a:t>
            </a:r>
            <a:r>
              <a:rPr lang="en-US" sz="1800" dirty="0" smtClean="0"/>
              <a:t>LTFU individuals, </a:t>
            </a:r>
            <a:r>
              <a:rPr lang="en-US" sz="1800" dirty="0"/>
              <a:t>and 280 participated (average age 35; 60% </a:t>
            </a:r>
            <a:r>
              <a:rPr lang="en-US" sz="1800" dirty="0" smtClean="0"/>
              <a:t>females)</a:t>
            </a:r>
            <a:endParaRPr lang="en-US" sz="1800" b="1" dirty="0"/>
          </a:p>
          <a:p>
            <a:r>
              <a:rPr lang="en-US" sz="1800" b="1" dirty="0" smtClean="0"/>
              <a:t>Willingness </a:t>
            </a:r>
            <a:r>
              <a:rPr lang="en-US" sz="1800" b="1" dirty="0"/>
              <a:t>to wait </a:t>
            </a:r>
            <a:r>
              <a:rPr lang="en-US" sz="1800" dirty="0"/>
              <a:t>analysis suggested that patients would trade up to 19 hours of waiting time to access a facility with nice as opposed to rude providers. </a:t>
            </a:r>
            <a:endParaRPr lang="en-US" sz="1800" dirty="0" smtClean="0"/>
          </a:p>
          <a:p>
            <a:r>
              <a:rPr lang="en-US" sz="1800" dirty="0" smtClean="0"/>
              <a:t>A </a:t>
            </a:r>
            <a:r>
              <a:rPr lang="en-US" sz="1800" b="1" dirty="0"/>
              <a:t>willingness to travel </a:t>
            </a:r>
            <a:r>
              <a:rPr lang="en-US" sz="1800" dirty="0"/>
              <a:t>analysis suggested that patients were willing to travel an extra 45 km to see a nice as opposed to a rude </a:t>
            </a:r>
            <a:r>
              <a:rPr lang="en-US" sz="1800" dirty="0" smtClean="0"/>
              <a:t>provider</a:t>
            </a:r>
          </a:p>
          <a:p>
            <a:endParaRPr lang="en-US" sz="1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1" r="18806"/>
          <a:stretch/>
        </p:blipFill>
        <p:spPr bwMode="auto">
          <a:xfrm>
            <a:off x="4382814" y="441444"/>
            <a:ext cx="6579475" cy="597409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677529" y="6504428"/>
            <a:ext cx="2514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Zanolini</a:t>
            </a:r>
            <a:r>
              <a:rPr lang="en-US" dirty="0" smtClean="0"/>
              <a:t>, PLOS Med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09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can we improve the patient experience and     health outcomes?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1730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“In </a:t>
            </a:r>
            <a:r>
              <a:rPr lang="en-US" dirty="0"/>
              <a:t>addition to current improvement efforts to </a:t>
            </a:r>
            <a:r>
              <a:rPr lang="en-US" b="1" dirty="0"/>
              <a:t>increase drug dispensation</a:t>
            </a:r>
            <a:r>
              <a:rPr lang="en-US" dirty="0"/>
              <a:t>, move services </a:t>
            </a:r>
            <a:r>
              <a:rPr lang="en-US" b="1" dirty="0"/>
              <a:t>closer to home</a:t>
            </a:r>
            <a:r>
              <a:rPr lang="en-US" dirty="0"/>
              <a:t>, and </a:t>
            </a:r>
            <a:r>
              <a:rPr lang="en-US" b="1" dirty="0"/>
              <a:t>extend hours </a:t>
            </a:r>
            <a:r>
              <a:rPr lang="en-US" dirty="0" smtClean="0"/>
              <a:t>(through DSD </a:t>
            </a:r>
            <a:r>
              <a:rPr lang="en-US" dirty="0"/>
              <a:t>models), </a:t>
            </a:r>
            <a:r>
              <a:rPr lang="en-US" b="1" dirty="0"/>
              <a:t>a </a:t>
            </a:r>
            <a:r>
              <a:rPr lang="en-US" b="1" dirty="0" smtClean="0"/>
              <a:t>concomitant </a:t>
            </a:r>
            <a:r>
              <a:rPr lang="en-US" b="1" dirty="0"/>
              <a:t>effort to improve healthcare worker attitude has not been undertaken but may </a:t>
            </a:r>
            <a:r>
              <a:rPr lang="en-US" b="1" dirty="0" smtClean="0"/>
              <a:t>represent </a:t>
            </a:r>
            <a:r>
              <a:rPr lang="en-US" b="1" dirty="0"/>
              <a:t>a high priority</a:t>
            </a:r>
            <a:r>
              <a:rPr lang="en-US" b="1" dirty="0" smtClean="0"/>
              <a:t>.” </a:t>
            </a:r>
            <a:endParaRPr lang="en-US" b="1" dirty="0"/>
          </a:p>
          <a:p>
            <a:pPr lvl="1"/>
            <a:r>
              <a:rPr lang="en-US" dirty="0" smtClean="0"/>
              <a:t>Requires systematic </a:t>
            </a:r>
            <a:r>
              <a:rPr lang="en-US" dirty="0"/>
              <a:t>measurement of patient experience, provider </a:t>
            </a:r>
            <a:r>
              <a:rPr lang="en-US" dirty="0" smtClean="0"/>
              <a:t>morale and satisfaction</a:t>
            </a:r>
          </a:p>
          <a:p>
            <a:pPr lvl="1"/>
            <a:r>
              <a:rPr lang="en-US" dirty="0" smtClean="0"/>
              <a:t>Likely requires ongoing training and support for providers that enables them to enhance their practice of person-centered care, along with feedback of actionable data to site-and higher level decision-makers. </a:t>
            </a:r>
          </a:p>
          <a:p>
            <a:r>
              <a:rPr lang="en-US" dirty="0" smtClean="0"/>
              <a:t>Ongoing </a:t>
            </a:r>
            <a:r>
              <a:rPr lang="en-US" b="1" dirty="0" smtClean="0"/>
              <a:t>Patient-Centered Public </a:t>
            </a:r>
            <a:r>
              <a:rPr lang="en-US" b="1" dirty="0"/>
              <a:t>H</a:t>
            </a:r>
            <a:r>
              <a:rPr lang="en-US" b="1" dirty="0" smtClean="0"/>
              <a:t>ealth (PCPH) study in Zambia - a stepped wedge study</a:t>
            </a:r>
            <a:r>
              <a:rPr lang="en-US" dirty="0" smtClean="0"/>
              <a:t> testing these combined strategies </a:t>
            </a:r>
            <a:endParaRPr lang="en-US" dirty="0"/>
          </a:p>
          <a:p>
            <a:endParaRPr lang="en-US" dirty="0"/>
          </a:p>
        </p:txBody>
      </p:sp>
      <p:sp>
        <p:nvSpPr>
          <p:cNvPr id="4" name="Up Arrow 3"/>
          <p:cNvSpPr/>
          <p:nvPr/>
        </p:nvSpPr>
        <p:spPr>
          <a:xfrm>
            <a:off x="1933902" y="1027906"/>
            <a:ext cx="379529" cy="66278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677529" y="6504428"/>
            <a:ext cx="2514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Zanolini</a:t>
            </a:r>
            <a:r>
              <a:rPr lang="en-US" dirty="0" smtClean="0"/>
              <a:t>, PLOS Med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0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What’s the link between quality HIV services and prevention </a:t>
            </a:r>
            <a:r>
              <a:rPr lang="en-US" dirty="0"/>
              <a:t>of drug </a:t>
            </a:r>
            <a:r>
              <a:rPr lang="en-US" dirty="0" smtClean="0"/>
              <a:t>resistance?</a:t>
            </a:r>
            <a:endParaRPr lang="en-US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956441" y="1978025"/>
            <a:ext cx="10549759" cy="1879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en-US" i="1" dirty="0" smtClean="0"/>
          </a:p>
          <a:p>
            <a:pPr marL="0" indent="0" algn="ctr">
              <a:buFont typeface="Arial"/>
              <a:buNone/>
            </a:pPr>
            <a:endParaRPr lang="en-US" i="1" dirty="0" smtClean="0"/>
          </a:p>
          <a:p>
            <a:pPr marL="0" indent="0" algn="ctr">
              <a:buFont typeface="Arial"/>
              <a:buNone/>
            </a:pPr>
            <a:endParaRPr lang="en-US" i="1" dirty="0"/>
          </a:p>
          <a:p>
            <a:pPr marL="0" indent="0" algn="ctr">
              <a:buFont typeface="Arial"/>
              <a:buNone/>
            </a:pPr>
            <a:endParaRPr lang="en-US" i="1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6841" y="4225159"/>
            <a:ext cx="112670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“Preventing HIV drug resistance is critical for the success</a:t>
            </a:r>
            <a:br>
              <a:rPr lang="en-US" sz="2400" i="1" dirty="0"/>
            </a:br>
            <a:r>
              <a:rPr lang="en-US" sz="2400" i="1" dirty="0"/>
              <a:t>of any HIV treatment </a:t>
            </a:r>
            <a:r>
              <a:rPr lang="en-US" sz="2400" i="1" dirty="0" err="1"/>
              <a:t>programme</a:t>
            </a:r>
            <a:r>
              <a:rPr lang="en-US" sz="2400" i="1" dirty="0"/>
              <a:t> and is achieved by optimizing the quality of antiretroviral therapy services and eliminating programmatic gaps along the cascade of HIV treatment.” </a:t>
            </a: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3737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0"/>
            <a:ext cx="10058400" cy="6803288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217213" y="252248"/>
            <a:ext cx="11669987" cy="180778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82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Quality upstream in the public health cascade helps to determine later access to service- quality is therefore </a:t>
            </a:r>
            <a:r>
              <a:rPr lang="en-US" dirty="0"/>
              <a:t>a</a:t>
            </a:r>
            <a:r>
              <a:rPr lang="en-US" dirty="0" smtClean="0"/>
              <a:t>n essential part of access and </a:t>
            </a:r>
            <a:r>
              <a:rPr lang="en-US" dirty="0" smtClean="0"/>
              <a:t>impact</a:t>
            </a:r>
          </a:p>
          <a:p>
            <a:r>
              <a:rPr lang="en-US" dirty="0" smtClean="0"/>
              <a:t>National quality programs promote actions at all levels of the health system</a:t>
            </a:r>
            <a:endParaRPr lang="en-US" dirty="0" smtClean="0"/>
          </a:p>
          <a:p>
            <a:r>
              <a:rPr lang="en-US" dirty="0" smtClean="0"/>
              <a:t>Patient </a:t>
            </a:r>
            <a:r>
              <a:rPr lang="en-US" dirty="0" smtClean="0"/>
              <a:t>preferences/experience should be measured </a:t>
            </a:r>
            <a:r>
              <a:rPr lang="en-US" dirty="0" smtClean="0"/>
              <a:t>within HIV programs, </a:t>
            </a:r>
            <a:r>
              <a:rPr lang="en-US" dirty="0" smtClean="0"/>
              <a:t>and are essential to tailoring services to become more person-centered</a:t>
            </a:r>
          </a:p>
          <a:p>
            <a:r>
              <a:rPr lang="en-US" dirty="0" smtClean="0"/>
              <a:t>Prevention of HIV drug resistance relies on quality delivery of health services (more to come from Sylvia)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91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you look at this curve, what comes to mind?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583917" y="6453352"/>
            <a:ext cx="1499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UNAIDS, 2018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227" y="2394592"/>
            <a:ext cx="9209690" cy="4428092"/>
          </a:xfrm>
          <a:prstGeom prst="rect">
            <a:avLst/>
          </a:prstGeom>
        </p:spPr>
      </p:pic>
      <p:cxnSp>
        <p:nvCxnSpPr>
          <p:cNvPr id="7" name="Elbow Connector 6"/>
          <p:cNvCxnSpPr/>
          <p:nvPr/>
        </p:nvCxnSpPr>
        <p:spPr>
          <a:xfrm>
            <a:off x="9606455" y="4529959"/>
            <a:ext cx="388883" cy="304800"/>
          </a:xfrm>
          <a:prstGeom prst="bentConnector3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757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/>
              <a:t>comes to mind?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Clinical Quality?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583917" y="6453352"/>
            <a:ext cx="1499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UNAIDS, 2018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227" y="2394592"/>
            <a:ext cx="9209690" cy="4428092"/>
          </a:xfrm>
          <a:prstGeom prst="rect">
            <a:avLst/>
          </a:prstGeom>
        </p:spPr>
      </p:pic>
      <p:cxnSp>
        <p:nvCxnSpPr>
          <p:cNvPr id="7" name="Elbow Connector 6"/>
          <p:cNvCxnSpPr/>
          <p:nvPr/>
        </p:nvCxnSpPr>
        <p:spPr>
          <a:xfrm>
            <a:off x="9606455" y="4529959"/>
            <a:ext cx="388883" cy="304800"/>
          </a:xfrm>
          <a:prstGeom prst="bentConnector3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885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care and mortality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205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</a:t>
            </a:r>
            <a:r>
              <a:rPr lang="en-US" dirty="0" smtClean="0"/>
              <a:t>ongitudinal </a:t>
            </a:r>
            <a:r>
              <a:rPr lang="en-US" dirty="0"/>
              <a:t>survival analysis of the </a:t>
            </a:r>
            <a:r>
              <a:rPr lang="en-US" dirty="0" smtClean="0"/>
              <a:t>(US) Veterans </a:t>
            </a:r>
            <a:r>
              <a:rPr lang="en-US" dirty="0"/>
              <a:t>Aging Cohort Study included 3038 </a:t>
            </a:r>
            <a:r>
              <a:rPr lang="en-US" dirty="0" smtClean="0"/>
              <a:t>people living with HIV</a:t>
            </a:r>
            <a:endParaRPr lang="en-US" dirty="0"/>
          </a:p>
          <a:p>
            <a:endParaRPr lang="en-US" dirty="0"/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82" y="2507061"/>
            <a:ext cx="8851887" cy="39816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42000" y="6488668"/>
            <a:ext cx="2381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Korthuis</a:t>
            </a:r>
            <a:r>
              <a:rPr lang="en-US" dirty="0" smtClean="0"/>
              <a:t> et al, CID 2016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922282" y="2433488"/>
            <a:ext cx="4109545" cy="55144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8199" y="3104337"/>
            <a:ext cx="1747345" cy="3367096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12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226" y="2697413"/>
            <a:ext cx="6230945" cy="37912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42000" y="6488668"/>
            <a:ext cx="2381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Korthuis</a:t>
            </a:r>
            <a:r>
              <a:rPr lang="en-US" dirty="0" smtClean="0"/>
              <a:t> et al, CID 2016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93077" y="1816812"/>
            <a:ext cx="99532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dvOT1ef757c0" charset="0"/>
              </a:rPr>
              <a:t>Overall, receiving </a:t>
            </a:r>
            <a:r>
              <a:rPr lang="en-US" dirty="0">
                <a:latin typeface="AdvOT8608a8d1+22" charset="0"/>
              </a:rPr>
              <a:t>≥</a:t>
            </a:r>
            <a:r>
              <a:rPr lang="en-US" dirty="0">
                <a:latin typeface="AdvOT1ef757c0" charset="0"/>
              </a:rPr>
              <a:t>80% of eligible QIs was associated with a </a:t>
            </a:r>
            <a:r>
              <a:rPr lang="en-US" b="1" dirty="0">
                <a:latin typeface="AdvOT1ef757c0" charset="0"/>
              </a:rPr>
              <a:t>25% decrease in mortality rate </a:t>
            </a:r>
            <a:r>
              <a:rPr lang="en-US" dirty="0">
                <a:latin typeface="AdvOT1ef757c0" charset="0"/>
              </a:rPr>
              <a:t>compared with receiving a lower percentage of eligible QIs (age-adjusted hazards ratio, 0.75; 95% con</a:t>
            </a:r>
            <a:r>
              <a:rPr lang="en-US" dirty="0">
                <a:latin typeface="AdvOT1ef757c0+fb" charset="0"/>
              </a:rPr>
              <a:t>fi</a:t>
            </a:r>
            <a:r>
              <a:rPr lang="en-US" dirty="0">
                <a:latin typeface="AdvOT1ef757c0" charset="0"/>
              </a:rPr>
              <a:t>dence interval, .65</a:t>
            </a:r>
            <a:r>
              <a:rPr lang="en-US" dirty="0">
                <a:latin typeface="AdvOT1ef757c0+20" charset="0"/>
              </a:rPr>
              <a:t>–</a:t>
            </a:r>
            <a:r>
              <a:rPr lang="en-US" dirty="0">
                <a:latin typeface="AdvOT1ef757c0" charset="0"/>
              </a:rPr>
              <a:t>.86). 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93077" y="491249"/>
            <a:ext cx="10515600" cy="1325563"/>
          </a:xfrm>
        </p:spPr>
        <p:txBody>
          <a:bodyPr/>
          <a:lstStyle/>
          <a:p>
            <a:r>
              <a:rPr lang="en-US" dirty="0" smtClean="0"/>
              <a:t>Quality indicators associated w/decreased mortality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67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en-US" dirty="0" smtClean="0"/>
              <a:t>WHO advanced care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For </a:t>
            </a:r>
            <a:r>
              <a:rPr lang="en-US" sz="2400" dirty="0"/>
              <a:t>adults, adolescents, and children ≥ 5 years, advanced HIV disease is defined as a CD4 cell count &lt;200 cells/mm3 or a WHO clinical stage 3 or 4 event at presentation for </a:t>
            </a:r>
            <a:r>
              <a:rPr lang="en-US" sz="2400" dirty="0" smtClean="0"/>
              <a:t>care</a:t>
            </a:r>
          </a:p>
          <a:p>
            <a:r>
              <a:rPr lang="en-US" sz="2400" dirty="0" smtClean="0"/>
              <a:t>Estimates of eligibility in LMIC for the advanced care package range from 15-30% depending on the setting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" r="2" b="14623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758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of care for patients with advanced disease?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Show of hands for current </a:t>
            </a:r>
            <a:r>
              <a:rPr lang="en-US" dirty="0" smtClean="0"/>
              <a:t>coverage of advanced disease package in LMIC: </a:t>
            </a:r>
            <a:endParaRPr lang="en-US" dirty="0"/>
          </a:p>
          <a:p>
            <a:pPr lvl="1"/>
            <a:r>
              <a:rPr lang="en-US" dirty="0"/>
              <a:t>10%</a:t>
            </a:r>
          </a:p>
          <a:p>
            <a:pPr lvl="1"/>
            <a:r>
              <a:rPr lang="en-US" dirty="0"/>
              <a:t>46%</a:t>
            </a:r>
          </a:p>
          <a:p>
            <a:pPr lvl="1"/>
            <a:r>
              <a:rPr lang="en-US" dirty="0"/>
              <a:t>81%</a:t>
            </a:r>
          </a:p>
          <a:p>
            <a:endParaRPr lang="en-US" dirty="0" smtClean="0"/>
          </a:p>
          <a:p>
            <a:r>
              <a:rPr lang="en-US" dirty="0" smtClean="0"/>
              <a:t>The Answer? </a:t>
            </a:r>
          </a:p>
          <a:p>
            <a:pPr lvl="1"/>
            <a:r>
              <a:rPr lang="en-US" dirty="0" smtClean="0"/>
              <a:t>We don’t know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6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Access </a:t>
            </a:r>
            <a:r>
              <a:rPr lang="en-US" dirty="0" smtClean="0"/>
              <a:t>x </a:t>
            </a:r>
            <a:r>
              <a:rPr lang="en-US" dirty="0"/>
              <a:t>Q</a:t>
            </a:r>
            <a:r>
              <a:rPr lang="en-US" dirty="0" smtClean="0"/>
              <a:t>uality </a:t>
            </a:r>
            <a:r>
              <a:rPr lang="en-US" dirty="0" smtClean="0"/>
              <a:t>= </a:t>
            </a:r>
            <a:r>
              <a:rPr lang="en-US" dirty="0" smtClean="0"/>
              <a:t>Impact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4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3345</TotalTime>
  <Words>1088</Words>
  <Application>Microsoft Macintosh PowerPoint</Application>
  <PresentationFormat>Widescreen</PresentationFormat>
  <Paragraphs>122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AdvOT1ef757c0</vt:lpstr>
      <vt:lpstr>AdvOT1ef757c0+20</vt:lpstr>
      <vt:lpstr>AdvOT1ef757c0+fb</vt:lpstr>
      <vt:lpstr>AdvOT8608a8d1+22</vt:lpstr>
      <vt:lpstr>Calibri</vt:lpstr>
      <vt:lpstr>Calibri Light</vt:lpstr>
      <vt:lpstr>Arial</vt:lpstr>
      <vt:lpstr>Office Theme</vt:lpstr>
      <vt:lpstr>Why Quality Matters in ART Programs</vt:lpstr>
      <vt:lpstr>Outline</vt:lpstr>
      <vt:lpstr>When you look at this curve, what comes to mind?</vt:lpstr>
      <vt:lpstr>What comes to mind?</vt:lpstr>
      <vt:lpstr>Quality care and mortality</vt:lpstr>
      <vt:lpstr>Quality indicators associated w/decreased mortality</vt:lpstr>
      <vt:lpstr>WHO advanced care guidelines</vt:lpstr>
      <vt:lpstr>Quality of care for patients with advanced disease?</vt:lpstr>
      <vt:lpstr>PowerPoint Presentation</vt:lpstr>
      <vt:lpstr>Access? </vt:lpstr>
      <vt:lpstr>Access?</vt:lpstr>
      <vt:lpstr>Upstream quality affects downstream access</vt:lpstr>
      <vt:lpstr>PowerPoint Presentation</vt:lpstr>
      <vt:lpstr>Upstream quality affects access and impact</vt:lpstr>
      <vt:lpstr>PowerPoint Presentation</vt:lpstr>
      <vt:lpstr>What do quality HIV services look like?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Understanding patient preferences is an important part of ensuring people-centered care &amp;quality service delivery</vt:lpstr>
      <vt:lpstr>Preferences for HIV care among the lost</vt:lpstr>
      <vt:lpstr>How can we improve the patient experience and     health outcomes?</vt:lpstr>
      <vt:lpstr>PowerPoint Presentation</vt:lpstr>
      <vt:lpstr>PowerPoint Presentation</vt:lpstr>
      <vt:lpstr>Conclusions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 Holmes</dc:creator>
  <cp:lastModifiedBy>Charles Holmes</cp:lastModifiedBy>
  <cp:revision>246</cp:revision>
  <dcterms:created xsi:type="dcterms:W3CDTF">2019-06-13T22:59:13Z</dcterms:created>
  <dcterms:modified xsi:type="dcterms:W3CDTF">2019-07-21T21:34:28Z</dcterms:modified>
</cp:coreProperties>
</file>